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3" r:id="rId2"/>
    <p:sldId id="307" r:id="rId3"/>
    <p:sldId id="304" r:id="rId4"/>
    <p:sldId id="308" r:id="rId5"/>
    <p:sldId id="309" r:id="rId6"/>
    <p:sldId id="310" r:id="rId7"/>
    <p:sldId id="305" r:id="rId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500"/>
    <a:srgbClr val="2F3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20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7E9650-1906-481F-8079-6EDCD87AC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A764D-57DE-4B36-AE1F-EC1C23B39C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BF90F-2709-4782-B03D-05D5D832D8BC}" type="datetimeFigureOut">
              <a:rPr lang="id-ID" smtClean="0"/>
              <a:t>24/01/2019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9BA2C-8644-4F6F-B7E0-4FF73B5C6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8076E-4F1C-4E1F-A7D8-52618AAD3E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035B-68ED-4AC0-A374-E82AA14BD08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972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E9FD-E7BF-4E28-A56A-79FA26E9F977}" type="datetimeFigureOut">
              <a:rPr lang="id-ID" smtClean="0"/>
              <a:t>24/01/2019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4E94D-86C8-4514-A574-00BCFCE542C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101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8" y="3015242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2" y="3675182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4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8644" y="1573287"/>
            <a:ext cx="2433378" cy="365663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546088" y="1573287"/>
            <a:ext cx="2433378" cy="365663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33532" y="1573287"/>
            <a:ext cx="2433378" cy="365663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20976" y="1573287"/>
            <a:ext cx="2433378" cy="365663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35015" y="1901696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099848" y="1901696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464681" y="1901696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44067" y="1901696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0231065" y="1901696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35015" y="4176545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099848" y="4176545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5464681" y="4176545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7844067" y="4176545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0231065" y="4176545"/>
            <a:ext cx="1271016" cy="127101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15" y="4616605"/>
            <a:ext cx="6943734" cy="1881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4497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438650" y="1816348"/>
            <a:ext cx="3319463" cy="30448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8153591" y="1816347"/>
            <a:ext cx="3319463" cy="30448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723709" y="1816346"/>
            <a:ext cx="3319463" cy="30448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36705" y="2071765"/>
            <a:ext cx="2644812" cy="266090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2749" y="2071765"/>
            <a:ext cx="5376863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828611" y="2071765"/>
            <a:ext cx="2644812" cy="26609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209100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4837444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66247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1677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233007" y="0"/>
            <a:ext cx="3725986" cy="343190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8024261" y="0"/>
            <a:ext cx="4167739" cy="343190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24261" y="3497174"/>
            <a:ext cx="4167739" cy="3360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 userDrawn="1">
            <p:ph type="pic" sz="quarter" idx="11"/>
          </p:nvPr>
        </p:nvSpPr>
        <p:spPr>
          <a:xfrm>
            <a:off x="4606647" y="2073881"/>
            <a:ext cx="2988062" cy="40035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6278136" y="0"/>
            <a:ext cx="591386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55575" y="446049"/>
            <a:ext cx="5786438" cy="361315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4835606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649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092498" y="1901696"/>
            <a:ext cx="4025977" cy="240201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82738"/>
            <a:ext cx="12192000" cy="339070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1660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305" y="459257"/>
            <a:ext cx="8890368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047305" y="1097333"/>
            <a:ext cx="4367213" cy="31197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3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6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7320" userDrawn="1">
          <p15:clr>
            <a:srgbClr val="FBAE40"/>
          </p15:clr>
        </p15:guide>
        <p15:guide id="5" orient="horz" pos="408" userDrawn="1">
          <p15:clr>
            <a:srgbClr val="FBAE40"/>
          </p15:clr>
        </p15:guide>
        <p15:guide id="6" orient="horz" pos="39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3630" y="1771650"/>
            <a:ext cx="5326380" cy="33146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297737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924" y="456443"/>
            <a:ext cx="8846076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345924" y="1084787"/>
            <a:ext cx="4367213" cy="31197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3477738" y="41963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6443"/>
            <a:ext cx="8846076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04800" y="1084787"/>
            <a:ext cx="4367213" cy="31197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66980"/>
            <a:ext cx="8846076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04800" y="5095324"/>
            <a:ext cx="4367213" cy="31197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75863" y="1927380"/>
            <a:ext cx="2368550" cy="291393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42106" y="1924535"/>
            <a:ext cx="2368550" cy="291678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09620" y="1924535"/>
            <a:ext cx="2368550" cy="291393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6464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44" y="3850433"/>
            <a:ext cx="8825234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244" y="4467626"/>
            <a:ext cx="4367213" cy="31197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EF8FB0-85C9-4555-B823-BFEAE1AB3D0C}"/>
              </a:ext>
            </a:extLst>
          </p:cNvPr>
          <p:cNvSpPr/>
          <p:nvPr userDrawn="1"/>
        </p:nvSpPr>
        <p:spPr>
          <a:xfrm>
            <a:off x="707058" y="3850433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3579541"/>
            <a:ext cx="12192000" cy="327846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6443"/>
            <a:ext cx="8846076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04800" y="1084787"/>
            <a:ext cx="4367213" cy="31197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436614" y="41963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3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2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4531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0815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E249C0-1545-47F4-BBCC-D76D47413B98}"/>
              </a:ext>
            </a:extLst>
          </p:cNvPr>
          <p:cNvSpPr/>
          <p:nvPr userDrawn="1"/>
        </p:nvSpPr>
        <p:spPr>
          <a:xfrm>
            <a:off x="5827610" y="410326"/>
            <a:ext cx="536773" cy="7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CEE01FE-135D-4071-8AC2-3D1B1A7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9" y="910379"/>
            <a:ext cx="9397237" cy="84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12393" y="1538723"/>
            <a:ext cx="4367213" cy="31197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4A2C92-A5A9-4410-B61E-E60007343E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00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40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FDA66-905A-467E-A276-51664BAE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4DD1A-8E8A-4317-A23D-545F71202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A9A27-B1B8-4D4B-8E82-A39DCA603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31FCA-7EE3-443D-B99D-E2AF977E7C1C}" type="datetime1">
              <a:rPr lang="id-ID" smtClean="0"/>
              <a:t>24/01/2019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7F2B0-BA75-4AB0-9370-9CFC1CD9D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BF71-B7F3-45E3-99C0-D4B29BCE9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CCD88-EF3F-40B5-9A5E-3B2549B5F58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117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6" r:id="rId5"/>
    <p:sldLayoutId id="2147483655" r:id="rId6"/>
    <p:sldLayoutId id="2147483669" r:id="rId7"/>
    <p:sldLayoutId id="2147483670" r:id="rId8"/>
    <p:sldLayoutId id="2147483665" r:id="rId9"/>
    <p:sldLayoutId id="2147483659" r:id="rId10"/>
    <p:sldLayoutId id="2147483675" r:id="rId11"/>
    <p:sldLayoutId id="2147483660" r:id="rId12"/>
    <p:sldLayoutId id="2147483668" r:id="rId13"/>
    <p:sldLayoutId id="2147483671" r:id="rId14"/>
    <p:sldLayoutId id="2147483661" r:id="rId15"/>
    <p:sldLayoutId id="2147483662" r:id="rId16"/>
    <p:sldLayoutId id="2147483672" r:id="rId17"/>
    <p:sldLayoutId id="2147483673" r:id="rId18"/>
    <p:sldLayoutId id="2147483664" r:id="rId19"/>
    <p:sldLayoutId id="2147483676" r:id="rId20"/>
    <p:sldLayoutId id="2147483679" r:id="rId21"/>
    <p:sldLayoutId id="2147483674" r:id="rId22"/>
    <p:sldLayoutId id="2147483678" r:id="rId23"/>
    <p:sldLayoutId id="2147483681" r:id="rId24"/>
    <p:sldLayoutId id="2147483680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4465E27-A482-4EF9-8C11-1B51D70411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1" cy="6857999"/>
          </a:xfrm>
          <a:prstGeom prst="rect">
            <a:avLst/>
          </a:prstGeom>
          <a:solidFill>
            <a:srgbClr val="2F374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E0A0AA7-BF98-4318-9249-A176CDF60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261" y="1489229"/>
            <a:ext cx="3491477" cy="7077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051792-FEBF-4E1B-BCB0-9C7F0F0B481A}"/>
              </a:ext>
            </a:extLst>
          </p:cNvPr>
          <p:cNvSpPr/>
          <p:nvPr/>
        </p:nvSpPr>
        <p:spPr>
          <a:xfrm>
            <a:off x="-7" y="4016186"/>
            <a:ext cx="12192007" cy="1326235"/>
          </a:xfrm>
          <a:prstGeom prst="rect">
            <a:avLst/>
          </a:prstGeom>
          <a:solidFill>
            <a:srgbClr val="2F374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AC865BF-D2F9-4FD9-9FDB-8577C9D4118C}"/>
              </a:ext>
            </a:extLst>
          </p:cNvPr>
          <p:cNvSpPr/>
          <p:nvPr/>
        </p:nvSpPr>
        <p:spPr>
          <a:xfrm>
            <a:off x="5826915" y="4233964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381F9D34-25E1-4222-B590-F1B0751D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8" y="4289825"/>
            <a:ext cx="9397237" cy="849817"/>
          </a:xfrm>
        </p:spPr>
        <p:txBody>
          <a:bodyPr/>
          <a:lstStyle/>
          <a:p>
            <a:r>
              <a:rPr lang="en-US" sz="3600" b="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Product Innovation – ‘Press or Die’</a:t>
            </a:r>
            <a:endParaRPr lang="en-GB" sz="3600" b="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3E91535-E00A-4ED6-9D29-C1D56F9897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53" y="4922870"/>
            <a:ext cx="8713693" cy="311972"/>
          </a:xfrm>
        </p:spPr>
        <p:txBody>
          <a:bodyPr>
            <a:noAutofit/>
          </a:bodyPr>
          <a:lstStyle/>
          <a:p>
            <a:r>
              <a:rPr lang="en-GB" dirty="0">
                <a:latin typeface="Poppins Medium" panose="00000600000000000000" pitchFamily="2" charset="0"/>
                <a:cs typeface="Poppins Medium" panose="00000600000000000000" pitchFamily="2" charset="0"/>
              </a:rPr>
              <a:t>Re-design Die Cast or Extruded Parts to Stamped Parts</a:t>
            </a: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5205C9C-68A3-4AAA-B40D-7B5D8C5F8FC6}"/>
              </a:ext>
            </a:extLst>
          </p:cNvPr>
          <p:cNvGrpSpPr/>
          <p:nvPr/>
        </p:nvGrpSpPr>
        <p:grpSpPr>
          <a:xfrm>
            <a:off x="7939144" y="1941182"/>
            <a:ext cx="3725717" cy="4739826"/>
            <a:chOff x="8337191" y="2216075"/>
            <a:chExt cx="2961910" cy="37681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C261B8-6B81-4ECD-9371-7BD31BF0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35" b="21692"/>
            <a:stretch/>
          </p:blipFill>
          <p:spPr>
            <a:xfrm>
              <a:off x="8337191" y="2216075"/>
              <a:ext cx="2961910" cy="16924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B37E3A-A17A-49EC-B8D4-95936C04B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/>
            <a:stretch/>
          </p:blipFill>
          <p:spPr>
            <a:xfrm>
              <a:off x="8337191" y="3852646"/>
              <a:ext cx="2961910" cy="213154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D1FF1-E340-408D-B48B-FA1B3D2E74DE}"/>
              </a:ext>
            </a:extLst>
          </p:cNvPr>
          <p:cNvSpPr/>
          <p:nvPr/>
        </p:nvSpPr>
        <p:spPr>
          <a:xfrm>
            <a:off x="0" y="-1"/>
            <a:ext cx="12192000" cy="1466627"/>
          </a:xfrm>
          <a:prstGeom prst="rect">
            <a:avLst/>
          </a:prstGeom>
          <a:solidFill>
            <a:srgbClr val="2F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66600" y="1970370"/>
            <a:ext cx="7283302" cy="436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  <a:buClr>
                <a:srgbClr val="93D500"/>
              </a:buClr>
            </a:pPr>
            <a:r>
              <a:rPr lang="en-GB" sz="1600" dirty="0">
                <a:solidFill>
                  <a:srgbClr val="2F374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One of our customers recently approached us with a casting and asked if we could manufacture a stamped equivalent.</a:t>
            </a:r>
            <a:endParaRPr lang="en-US" sz="16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57200" indent="-457200">
              <a:lnSpc>
                <a:spcPts val="2200"/>
              </a:lnSpc>
              <a:spcAft>
                <a:spcPts val="1200"/>
              </a:spcAft>
              <a:buClr>
                <a:srgbClr val="93D500"/>
              </a:buClr>
              <a:buBlip>
                <a:blip r:embed="rId4"/>
              </a:buBlip>
            </a:pPr>
            <a: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 technical team love a challenge and delivered a fantastic alternative. Several benefits to changing are: Weight Saving,</a:t>
            </a:r>
            <a:b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Tool Life Increase, Positive Environmental Impact &amp; of course</a:t>
            </a:r>
            <a:b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Cost Savings.</a:t>
            </a:r>
          </a:p>
          <a:p>
            <a:pPr marL="457200" indent="-457200">
              <a:lnSpc>
                <a:spcPts val="2200"/>
              </a:lnSpc>
              <a:spcAft>
                <a:spcPts val="1200"/>
              </a:spcAft>
              <a:buClr>
                <a:srgbClr val="93D500"/>
              </a:buClr>
              <a:buBlip>
                <a:blip r:embed="rId4"/>
              </a:buBlip>
            </a:pPr>
            <a: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From a CAD file, we can redesign a part to a pressed equivalent to achieve the same output as the casting although visually it may look completely different.</a:t>
            </a:r>
          </a:p>
          <a:p>
            <a:pPr>
              <a:lnSpc>
                <a:spcPts val="2200"/>
              </a:lnSpc>
              <a:spcAft>
                <a:spcPts val="1200"/>
              </a:spcAft>
              <a:buClr>
                <a:srgbClr val="93D500"/>
              </a:buClr>
            </a:pPr>
            <a:r>
              <a:rPr lang="en-US" sz="1600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SO WHY CHANGE?</a:t>
            </a:r>
            <a:endParaRPr lang="en-GB" sz="16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57200" indent="-457200">
              <a:lnSpc>
                <a:spcPts val="2200"/>
              </a:lnSpc>
              <a:spcAft>
                <a:spcPts val="1200"/>
              </a:spcAft>
              <a:buClr>
                <a:srgbClr val="93D500"/>
              </a:buClr>
              <a:buBlip>
                <a:blip r:embed="rId4"/>
              </a:buBlip>
            </a:pPr>
            <a:r>
              <a:rPr lang="en-GB" sz="16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While casting has the ability to produce quality parts in certain situations, for many cases, stamping offers adjustable production processes, faster production, and a variety of other advantages.</a:t>
            </a:r>
            <a:endParaRPr lang="en-US" sz="16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82B060A-6E7F-4F1B-A556-16240B4A7E6F}"/>
              </a:ext>
            </a:extLst>
          </p:cNvPr>
          <p:cNvSpPr/>
          <p:nvPr/>
        </p:nvSpPr>
        <p:spPr>
          <a:xfrm>
            <a:off x="778954" y="362176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1B039A2-DCFD-4EC6-A833-18F03E1F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00" y="380365"/>
            <a:ext cx="10853046" cy="849817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Press or Die</a:t>
            </a:r>
            <a:endParaRPr lang="en-GB" sz="3600" b="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3DA8ED-F12B-42F4-A903-7B3ED0B33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5023" y="477908"/>
            <a:ext cx="2254623" cy="4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Placeholder 6">
            <a:extLst>
              <a:ext uri="{FF2B5EF4-FFF2-40B4-BE49-F238E27FC236}">
                <a16:creationId xmlns:a16="http://schemas.microsoft.com/office/drawing/2014/main" id="{837E402A-73A7-4CFB-B19A-2158240DE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46026"/>
          <a:stretch/>
        </p:blipFill>
        <p:spPr>
          <a:xfrm>
            <a:off x="0" y="0"/>
            <a:ext cx="4616450" cy="6858000"/>
          </a:xfrm>
          <a:prstGeom prst="rect">
            <a:avLst/>
          </a:prstGeom>
          <a:solidFill>
            <a:srgbClr val="2F3744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7305" y="432362"/>
            <a:ext cx="6743642" cy="849817"/>
          </a:xfrm>
        </p:spPr>
        <p:txBody>
          <a:bodyPr/>
          <a:lstStyle/>
          <a:p>
            <a:r>
              <a:rPr lang="en-US" sz="3600" b="0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Cost-Effective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FC883AF-65C2-42F4-86FF-5CD6F2757B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3" t="1413" r="20020" b="9105"/>
          <a:stretch/>
        </p:blipFill>
        <p:spPr>
          <a:xfrm>
            <a:off x="0" y="0"/>
            <a:ext cx="4616450" cy="6858000"/>
          </a:xfrm>
          <a:solidFill>
            <a:srgbClr val="2F3744"/>
          </a:solidFill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286A065-E5D1-44A5-BAAB-F5C4A15B92E0}"/>
              </a:ext>
            </a:extLst>
          </p:cNvPr>
          <p:cNvSpPr/>
          <p:nvPr/>
        </p:nvSpPr>
        <p:spPr>
          <a:xfrm>
            <a:off x="5150929" y="412380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0DB3C60-E8C1-416E-A249-F88A3A93A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053" y="531698"/>
            <a:ext cx="2254623" cy="4570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20FF77-146E-4EB3-9A96-A75A501B1E36}"/>
              </a:ext>
            </a:extLst>
          </p:cNvPr>
          <p:cNvSpPr txBox="1"/>
          <p:nvPr/>
        </p:nvSpPr>
        <p:spPr>
          <a:xfrm>
            <a:off x="5150929" y="1302161"/>
            <a:ext cx="6531876" cy="531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800"/>
              </a:spcAft>
              <a:buClr>
                <a:srgbClr val="93D500"/>
              </a:buClr>
              <a:buBlip>
                <a:blip r:embed="rId6"/>
              </a:buBlip>
            </a:pPr>
            <a:r>
              <a:rPr lang="en-GB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Cost</a:t>
            </a:r>
            <a:b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Lower cost per volume, faster production, less scrap material.</a:t>
            </a:r>
          </a:p>
          <a:p>
            <a:pPr marL="457200" indent="-457200">
              <a:lnSpc>
                <a:spcPts val="2000"/>
              </a:lnSpc>
              <a:spcAft>
                <a:spcPts val="800"/>
              </a:spcAft>
              <a:buClr>
                <a:srgbClr val="93D500"/>
              </a:buClr>
              <a:buBlip>
                <a:blip r:embed="rId6"/>
              </a:buBlip>
            </a:pPr>
            <a:r>
              <a:rPr lang="en-GB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Production</a:t>
            </a:r>
            <a:b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Production rates up to 1000 parts per minute on small presses &amp; 60 parts per minute on larger machines.</a:t>
            </a:r>
          </a:p>
          <a:p>
            <a:pPr marL="457200" indent="-457200">
              <a:lnSpc>
                <a:spcPts val="2000"/>
              </a:lnSpc>
              <a:spcAft>
                <a:spcPts val="800"/>
              </a:spcAft>
              <a:buClr>
                <a:srgbClr val="93D500"/>
              </a:buClr>
              <a:buBlip>
                <a:blip r:embed="rId6"/>
              </a:buBlip>
            </a:pPr>
            <a:r>
              <a:rPr lang="en-GB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Energy</a:t>
            </a:r>
            <a:b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Press manufacturing can be up to 75% more energy efficient against that of the cast manufacturing process.</a:t>
            </a:r>
          </a:p>
          <a:p>
            <a:pPr marL="457200" indent="-457200">
              <a:lnSpc>
                <a:spcPts val="2000"/>
              </a:lnSpc>
              <a:spcAft>
                <a:spcPts val="800"/>
              </a:spcAft>
              <a:buClr>
                <a:srgbClr val="93D500"/>
              </a:buClr>
              <a:buBlip>
                <a:blip r:embed="rId6"/>
              </a:buBlip>
            </a:pPr>
            <a:r>
              <a:rPr lang="en-GB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Labour</a:t>
            </a:r>
            <a:b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 stamping you have the ability to produce a finish part with no 2nd operation or machining required to achieve the required tolerances.</a:t>
            </a:r>
          </a:p>
          <a:p>
            <a:pPr marL="457200" indent="-457200">
              <a:lnSpc>
                <a:spcPts val="2000"/>
              </a:lnSpc>
              <a:spcAft>
                <a:spcPts val="800"/>
              </a:spcAft>
              <a:buClr>
                <a:srgbClr val="93D500"/>
              </a:buClr>
              <a:buBlip>
                <a:blip r:embed="rId6"/>
              </a:buBlip>
            </a:pPr>
            <a:r>
              <a:rPr lang="en-GB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Tooling Life</a:t>
            </a:r>
            <a:b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5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Press tools will last 5,000,000 shots in comparison to cast which will last 100,000 before replacement or maintenance is required.</a:t>
            </a:r>
          </a:p>
          <a:p>
            <a:pPr marL="457200" indent="-457200">
              <a:lnSpc>
                <a:spcPts val="2000"/>
              </a:lnSpc>
              <a:spcAft>
                <a:spcPts val="800"/>
              </a:spcAft>
              <a:buClr>
                <a:srgbClr val="93D500"/>
              </a:buClr>
              <a:buBlip>
                <a:blip r:embed="rId6"/>
              </a:buBlip>
            </a:pPr>
            <a:r>
              <a:rPr lang="en-GB" sz="1500" dirty="0">
                <a:solidFill>
                  <a:srgbClr val="2F374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Although we are tied to an NDA, we took a </a:t>
            </a:r>
            <a:r>
              <a:rPr lang="en-GB" sz="15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£32 casting </a:t>
            </a:r>
            <a:r>
              <a:rPr lang="en-GB" sz="1500" dirty="0">
                <a:solidFill>
                  <a:srgbClr val="2F374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 successfully redesigned to a </a:t>
            </a:r>
            <a:r>
              <a:rPr lang="en-GB" sz="15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£7.50 pressed part</a:t>
            </a:r>
            <a:r>
              <a:rPr lang="en-GB" sz="1500" dirty="0">
                <a:solidFill>
                  <a:srgbClr val="2F374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  <a:endParaRPr lang="en-US" sz="1500" dirty="0">
              <a:solidFill>
                <a:srgbClr val="2F3744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FC883AF-65C2-42F4-86FF-5CD6F2757B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r="41869"/>
          <a:stretch/>
        </p:blipFill>
        <p:spPr>
          <a:xfrm>
            <a:off x="-1" y="-11752"/>
            <a:ext cx="4616450" cy="6869751"/>
          </a:xfrm>
          <a:solidFill>
            <a:srgbClr val="2F3744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228284-199E-4A6A-AC57-351BE5906249}"/>
              </a:ext>
            </a:extLst>
          </p:cNvPr>
          <p:cNvSpPr/>
          <p:nvPr/>
        </p:nvSpPr>
        <p:spPr>
          <a:xfrm>
            <a:off x="-1" y="-11753"/>
            <a:ext cx="4616450" cy="5016889"/>
          </a:xfrm>
          <a:prstGeom prst="rect">
            <a:avLst/>
          </a:prstGeom>
          <a:gradFill>
            <a:gsLst>
              <a:gs pos="0">
                <a:srgbClr val="2F3744"/>
              </a:gs>
              <a:gs pos="100000">
                <a:srgbClr val="2F37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7305" y="432362"/>
            <a:ext cx="6743642" cy="849817"/>
          </a:xfrm>
        </p:spPr>
        <p:txBody>
          <a:bodyPr/>
          <a:lstStyle/>
          <a:p>
            <a:r>
              <a:rPr lang="en-US" sz="3600" b="0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Efficiency</a:t>
            </a: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286A065-E5D1-44A5-BAAB-F5C4A15B92E0}"/>
              </a:ext>
            </a:extLst>
          </p:cNvPr>
          <p:cNvSpPr/>
          <p:nvPr/>
        </p:nvSpPr>
        <p:spPr>
          <a:xfrm>
            <a:off x="5150929" y="412380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0DB3C60-E8C1-416E-A249-F88A3A93A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053" y="531698"/>
            <a:ext cx="2254623" cy="4570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20FF77-146E-4EB3-9A96-A75A501B1E36}"/>
              </a:ext>
            </a:extLst>
          </p:cNvPr>
          <p:cNvSpPr txBox="1"/>
          <p:nvPr/>
        </p:nvSpPr>
        <p:spPr>
          <a:xfrm>
            <a:off x="5150929" y="1430497"/>
            <a:ext cx="6531876" cy="4979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600"/>
              </a:lnSpc>
              <a:spcAft>
                <a:spcPts val="1400"/>
              </a:spcAft>
              <a:buClr>
                <a:srgbClr val="93D500"/>
              </a:buClr>
              <a:buBlip>
                <a:blip r:embed="rId5"/>
              </a:buBlip>
            </a:pPr>
            <a:r>
              <a:rPr lang="en-US" sz="2000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Press manufacturing efficiency</a:t>
            </a:r>
            <a:br>
              <a:rPr lang="en-US" sz="2000" dirty="0">
                <a:solidFill>
                  <a:srgbClr val="2F3744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Press manufacturing can be up to 75% more efficient than that of casting production.</a:t>
            </a:r>
            <a:endParaRPr lang="en-US" sz="20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57200" indent="-457200">
              <a:lnSpc>
                <a:spcPts val="2600"/>
              </a:lnSpc>
              <a:spcAft>
                <a:spcPts val="1400"/>
              </a:spcAft>
              <a:buClr>
                <a:srgbClr val="93D500"/>
              </a:buClr>
              <a:buBlip>
                <a:blip r:embed="rId5"/>
              </a:buBlip>
            </a:pPr>
            <a:r>
              <a:rPr lang="en-US" sz="2000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Faster Part Production</a:t>
            </a:r>
            <a:br>
              <a:rPr lang="en-US" sz="2000" dirty="0">
                <a:solidFill>
                  <a:srgbClr val="2F3744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Press parts can be manufactured in a 10 part to 1 ratio against that of the cast equivalent.</a:t>
            </a:r>
          </a:p>
          <a:p>
            <a:pPr marL="457200" indent="-457200">
              <a:lnSpc>
                <a:spcPts val="2600"/>
              </a:lnSpc>
              <a:spcAft>
                <a:spcPts val="1400"/>
              </a:spcAft>
              <a:buClr>
                <a:srgbClr val="93D500"/>
              </a:buClr>
              <a:buBlip>
                <a:blip r:embed="rId5"/>
              </a:buBlip>
            </a:pPr>
            <a:r>
              <a:rPr lang="en-US" sz="2000" dirty="0">
                <a:solidFill>
                  <a:srgbClr val="2F374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One operation finishing</a:t>
            </a:r>
            <a:br>
              <a:rPr lang="en-US" sz="2000" dirty="0">
                <a:solidFill>
                  <a:srgbClr val="2F3744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Not always a need for a second operation.</a:t>
            </a:r>
            <a:endParaRPr lang="en-US" sz="20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57200" indent="-457200">
              <a:lnSpc>
                <a:spcPts val="2600"/>
              </a:lnSpc>
              <a:spcAft>
                <a:spcPts val="1400"/>
              </a:spcAft>
              <a:buClr>
                <a:srgbClr val="93D500"/>
              </a:buClr>
              <a:buBlip>
                <a:blip r:embed="rId5"/>
              </a:buBlip>
            </a:pP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Cost-effectiveness from tooling costs to</a:t>
            </a:r>
            <a:b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piece price.</a:t>
            </a:r>
          </a:p>
          <a:p>
            <a:pPr marL="457200" indent="-457200">
              <a:lnSpc>
                <a:spcPts val="2600"/>
              </a:lnSpc>
              <a:spcAft>
                <a:spcPts val="1400"/>
              </a:spcAft>
              <a:buClr>
                <a:srgbClr val="93D500"/>
              </a:buClr>
              <a:buBlip>
                <a:blip r:embed="rId5"/>
              </a:buBlip>
            </a:pP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Matched effectiveness.</a:t>
            </a:r>
          </a:p>
          <a:p>
            <a:pPr marL="457200" indent="-457200">
              <a:lnSpc>
                <a:spcPts val="2600"/>
              </a:lnSpc>
              <a:spcAft>
                <a:spcPts val="1400"/>
              </a:spcAft>
              <a:buClr>
                <a:srgbClr val="93D500"/>
              </a:buClr>
              <a:buBlip>
                <a:blip r:embed="rId5"/>
              </a:buBlip>
            </a:pPr>
            <a:r>
              <a:rPr lang="en-GB" sz="20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Environmentally friendly manufacturing.</a:t>
            </a:r>
            <a:endParaRPr lang="en-US" sz="20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D1FF1-E340-408D-B48B-FA1B3D2E74DE}"/>
              </a:ext>
            </a:extLst>
          </p:cNvPr>
          <p:cNvSpPr/>
          <p:nvPr/>
        </p:nvSpPr>
        <p:spPr>
          <a:xfrm>
            <a:off x="0" y="-1"/>
            <a:ext cx="12192000" cy="1466627"/>
          </a:xfrm>
          <a:prstGeom prst="rect">
            <a:avLst/>
          </a:prstGeom>
          <a:solidFill>
            <a:srgbClr val="2F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66600" y="1970370"/>
            <a:ext cx="3233047" cy="438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16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the past, stamping was considered inferior to casting when it came to forming difficult parts. Today, stamping technology has overcome this limitation in many ways.</a:t>
            </a:r>
          </a:p>
          <a:p>
            <a:pPr marL="457200" indent="-457200">
              <a:lnSpc>
                <a:spcPts val="2000"/>
              </a:lnSpc>
              <a:spcAft>
                <a:spcPts val="16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 intelligent data processing, in-die tooling capabilities, and complex press and tooling, metal stamping operations are well-equipped to produce some of the most</a:t>
            </a:r>
            <a:b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intricate, finely-made parts</a:t>
            </a:r>
            <a:b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the industry.</a:t>
            </a:r>
            <a:endParaRPr lang="en-US" sz="14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82B060A-6E7F-4F1B-A556-16240B4A7E6F}"/>
              </a:ext>
            </a:extLst>
          </p:cNvPr>
          <p:cNvSpPr/>
          <p:nvPr/>
        </p:nvSpPr>
        <p:spPr>
          <a:xfrm>
            <a:off x="778954" y="362176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1B039A2-DCFD-4EC6-A833-18F03E1F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00" y="380365"/>
            <a:ext cx="10853046" cy="849817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Versatile</a:t>
            </a:r>
            <a:endParaRPr lang="en-GB" sz="3600" b="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3DA8ED-F12B-42F4-A903-7B3ED0B3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5023" y="477908"/>
            <a:ext cx="2254623" cy="45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A43E2B-5BB3-4966-9CA1-3BF92F37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920"/>
          <a:stretch/>
        </p:blipFill>
        <p:spPr>
          <a:xfrm>
            <a:off x="4096871" y="2088775"/>
            <a:ext cx="7422775" cy="41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D1FF1-E340-408D-B48B-FA1B3D2E74DE}"/>
              </a:ext>
            </a:extLst>
          </p:cNvPr>
          <p:cNvSpPr/>
          <p:nvPr/>
        </p:nvSpPr>
        <p:spPr>
          <a:xfrm>
            <a:off x="0" y="-1"/>
            <a:ext cx="12192000" cy="1466627"/>
          </a:xfrm>
          <a:prstGeom prst="rect">
            <a:avLst/>
          </a:prstGeom>
          <a:solidFill>
            <a:srgbClr val="2F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66600" y="1970370"/>
            <a:ext cx="4192271" cy="429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800"/>
              </a:spcAft>
              <a:buClr>
                <a:srgbClr val="93D500"/>
              </a:buClr>
            </a:pPr>
            <a:r>
              <a:rPr lang="en-GB" sz="1400" dirty="0">
                <a:solidFill>
                  <a:srgbClr val="2F374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pressing process is so much more flexible when it comes to design, the finer details, complex shapes and the overall process:</a:t>
            </a:r>
          </a:p>
          <a:p>
            <a:pPr marL="457200" indent="-457200">
              <a:lnSpc>
                <a:spcPts val="1800"/>
              </a:lnSpc>
              <a:spcAft>
                <a:spcPts val="8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Pressings are much easier to make alterations to if need be and at far lower cost.</a:t>
            </a:r>
          </a:p>
          <a:p>
            <a:pPr marL="457200" indent="-457200">
              <a:lnSpc>
                <a:spcPts val="1800"/>
              </a:lnSpc>
              <a:spcAft>
                <a:spcPts val="8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Tooling maintenance is minimal compared to that of a casting.</a:t>
            </a:r>
          </a:p>
          <a:p>
            <a:pPr marL="457200" indent="-457200">
              <a:lnSpc>
                <a:spcPts val="1800"/>
              </a:lnSpc>
              <a:spcAft>
                <a:spcPts val="8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Lighter components mean cheaper transportation costs.</a:t>
            </a:r>
          </a:p>
          <a:p>
            <a:pPr marL="457200" indent="-457200">
              <a:lnSpc>
                <a:spcPts val="1800"/>
              </a:lnSpc>
              <a:spcAft>
                <a:spcPts val="8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Parts can be designed to provide the same strengths that a casting would bring.</a:t>
            </a:r>
          </a:p>
          <a:p>
            <a:pPr marL="457200" indent="-457200">
              <a:lnSpc>
                <a:spcPts val="1800"/>
              </a:lnSpc>
              <a:spcAft>
                <a:spcPts val="800"/>
              </a:spcAft>
              <a:buClr>
                <a:srgbClr val="93D500"/>
              </a:buClr>
              <a:buBlip>
                <a:blip r:embed="rId2"/>
              </a:buBlip>
            </a:pPr>
            <a:r>
              <a:rPr lang="en-GB" sz="1400" dirty="0">
                <a:solidFill>
                  <a:srgbClr val="2F3744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Finishes and hardness can be achieved through second op processes.</a:t>
            </a:r>
            <a:endParaRPr lang="en-US" sz="1400" dirty="0">
              <a:solidFill>
                <a:srgbClr val="2F374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82B060A-6E7F-4F1B-A556-16240B4A7E6F}"/>
              </a:ext>
            </a:extLst>
          </p:cNvPr>
          <p:cNvSpPr/>
          <p:nvPr/>
        </p:nvSpPr>
        <p:spPr>
          <a:xfrm>
            <a:off x="778954" y="362176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1B039A2-DCFD-4EC6-A833-18F03E1F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00" y="380365"/>
            <a:ext cx="10853046" cy="849817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Flexibility &amp; Strength</a:t>
            </a:r>
            <a:endParaRPr lang="en-GB" sz="3600" b="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3DA8ED-F12B-42F4-A903-7B3ED0B3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5023" y="477908"/>
            <a:ext cx="2254623" cy="45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A43E2B-5BB3-4966-9CA1-3BF92F37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5189" r="5522" b="5074"/>
          <a:stretch/>
        </p:blipFill>
        <p:spPr>
          <a:xfrm>
            <a:off x="5254737" y="2088775"/>
            <a:ext cx="6264909" cy="41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B3190E-FB2E-4BD7-A0E1-DA5E23A667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26538" r="7005" b="1"/>
          <a:stretch/>
        </p:blipFill>
        <p:spPr>
          <a:xfrm>
            <a:off x="-7" y="0"/>
            <a:ext cx="12192008" cy="68580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2001" cy="6857999"/>
          </a:xfrm>
          <a:prstGeom prst="rect">
            <a:avLst/>
          </a:prstGeom>
          <a:solidFill>
            <a:srgbClr val="2F374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B1AE2EF-F873-45E3-B77D-98D5B79832AB}"/>
              </a:ext>
            </a:extLst>
          </p:cNvPr>
          <p:cNvSpPr/>
          <p:nvPr/>
        </p:nvSpPr>
        <p:spPr>
          <a:xfrm>
            <a:off x="5826915" y="5312910"/>
            <a:ext cx="538162" cy="78581"/>
          </a:xfrm>
          <a:custGeom>
            <a:avLst/>
            <a:gdLst>
              <a:gd name="connsiteX0" fmla="*/ 0 w 538162"/>
              <a:gd name="connsiteY0" fmla="*/ 78581 h 78581"/>
              <a:gd name="connsiteX1" fmla="*/ 538162 w 538162"/>
              <a:gd name="connsiteY1" fmla="*/ 78581 h 78581"/>
              <a:gd name="connsiteX2" fmla="*/ 459581 w 538162"/>
              <a:gd name="connsiteY2" fmla="*/ 0 h 78581"/>
              <a:gd name="connsiteX3" fmla="*/ 80962 w 538162"/>
              <a:gd name="connsiteY3" fmla="*/ 0 h 78581"/>
              <a:gd name="connsiteX4" fmla="*/ 0 w 538162"/>
              <a:gd name="connsiteY4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" h="78581">
                <a:moveTo>
                  <a:pt x="0" y="78581"/>
                </a:moveTo>
                <a:lnTo>
                  <a:pt x="538162" y="78581"/>
                </a:lnTo>
                <a:lnTo>
                  <a:pt x="459581" y="0"/>
                </a:lnTo>
                <a:lnTo>
                  <a:pt x="80962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93D500"/>
          </a:solidFill>
          <a:ln>
            <a:solidFill>
              <a:srgbClr val="93D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B70FE47-0DF4-4644-8CA2-9E8B3882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78" y="5583274"/>
            <a:ext cx="9397237" cy="849817"/>
          </a:xfrm>
        </p:spPr>
        <p:txBody>
          <a:bodyPr/>
          <a:lstStyle/>
          <a:p>
            <a:r>
              <a:rPr lang="en-US" sz="3600" b="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www.cla</a:t>
            </a:r>
            <a:r>
              <a:rPr lang="en-US" sz="3600" b="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</a:t>
            </a:r>
            <a:r>
              <a:rPr lang="en-US" sz="3600" b="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son.com</a:t>
            </a:r>
            <a:endParaRPr lang="en-GB" sz="3600" b="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64F6C4E-2BC5-4895-AAFB-F7C8BBC129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2392" y="5484806"/>
            <a:ext cx="4367213" cy="311972"/>
          </a:xfrm>
        </p:spPr>
        <p:txBody>
          <a:bodyPr/>
          <a:lstStyle/>
          <a:p>
            <a:r>
              <a:rPr lang="en-US" dirty="0">
                <a:solidFill>
                  <a:srgbClr val="93D5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Visit our website for more information: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621FD4-BD49-48ED-B614-4D61DDF7E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261" y="1489229"/>
            <a:ext cx="3491477" cy="707731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0D1F257-2C33-4167-AA03-EE5D7B5EEE64}"/>
              </a:ext>
            </a:extLst>
          </p:cNvPr>
          <p:cNvSpPr txBox="1">
            <a:spLocks/>
          </p:cNvSpPr>
          <p:nvPr/>
        </p:nvSpPr>
        <p:spPr>
          <a:xfrm>
            <a:off x="2201779" y="3222481"/>
            <a:ext cx="7279106" cy="106490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Let us review your current cast parts and</a:t>
            </a:r>
            <a:br>
              <a:rPr lang="en-US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formulate an alternative solution that could potentially</a:t>
            </a:r>
            <a:br>
              <a:rPr lang="en-US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 of massive benefit to your company</a:t>
            </a:r>
          </a:p>
        </p:txBody>
      </p:sp>
    </p:spTree>
    <p:extLst>
      <p:ext uri="{BB962C8B-B14F-4D97-AF65-F5344CB8AC3E}">
        <p14:creationId xmlns:p14="http://schemas.microsoft.com/office/powerpoint/2010/main" val="17280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adient Green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4CC776"/>
      </a:accent1>
      <a:accent2>
        <a:srgbClr val="44C072"/>
      </a:accent2>
      <a:accent3>
        <a:srgbClr val="40B884"/>
      </a:accent3>
      <a:accent4>
        <a:srgbClr val="3CAE8C"/>
      </a:accent4>
      <a:accent5>
        <a:srgbClr val="379A87"/>
      </a:accent5>
      <a:accent6>
        <a:srgbClr val="328682"/>
      </a:accent6>
      <a:hlink>
        <a:srgbClr val="7030A0"/>
      </a:hlink>
      <a:folHlink>
        <a:srgbClr val="00B0F0"/>
      </a:folHlink>
    </a:clrScheme>
    <a:fontScheme name="Custom 52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3857</TotalTime>
  <Words>233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Poppins</vt:lpstr>
      <vt:lpstr>Poppins ExtraBold</vt:lpstr>
      <vt:lpstr>Poppins Light</vt:lpstr>
      <vt:lpstr>Poppins Medium</vt:lpstr>
      <vt:lpstr>Poppins SemiBold</vt:lpstr>
      <vt:lpstr>Raleway</vt:lpstr>
      <vt:lpstr>Office Theme</vt:lpstr>
      <vt:lpstr>Product Innovation – ‘Press or Die’</vt:lpstr>
      <vt:lpstr>Press or Die</vt:lpstr>
      <vt:lpstr>Cost-Effective</vt:lpstr>
      <vt:lpstr>Efficiency</vt:lpstr>
      <vt:lpstr>Versatile</vt:lpstr>
      <vt:lpstr>Flexibility &amp; Strength</vt:lpstr>
      <vt:lpstr>www.clamason.com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RejekiLancar</dc:creator>
  <cp:lastModifiedBy>Russ Sargeant</cp:lastModifiedBy>
  <cp:revision>673</cp:revision>
  <dcterms:created xsi:type="dcterms:W3CDTF">2018-05-24T06:57:35Z</dcterms:created>
  <dcterms:modified xsi:type="dcterms:W3CDTF">2019-01-24T12:00:24Z</dcterms:modified>
</cp:coreProperties>
</file>